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20.jpe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3349" y="3224731"/>
            <a:ext cx="11401303" cy="324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2"/>
              </a:lnSpc>
            </a:pPr>
            <a:r>
              <a:rPr lang="en-US" b="true" sz="12206" spc="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 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7504" y="6735675"/>
            <a:ext cx="14732991" cy="52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Analyzing Social Media Emotions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2799" y="419417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GNATT CHART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03266" y="2374231"/>
            <a:ext cx="12281467" cy="7322825"/>
          </a:xfrm>
          <a:custGeom>
            <a:avLst/>
            <a:gdLst/>
            <a:ahLst/>
            <a:cxnLst/>
            <a:rect r="r" b="b" t="t" l="l"/>
            <a:pathLst>
              <a:path h="7322825" w="12281467">
                <a:moveTo>
                  <a:pt x="0" y="0"/>
                </a:moveTo>
                <a:lnTo>
                  <a:pt x="12281468" y="0"/>
                </a:lnTo>
                <a:lnTo>
                  <a:pt x="12281468" y="7322825"/>
                </a:lnTo>
                <a:lnTo>
                  <a:pt x="0" y="7322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2799" y="1764982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SCOPE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2799" y="4235955"/>
            <a:ext cx="11002403" cy="74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Extend model to other languages (French, Spanish, regional Indian languages, etc)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2799" y="5175284"/>
            <a:ext cx="11002403" cy="36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 as a web-based sentiment analysis tool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2799" y="5881768"/>
            <a:ext cx="11002403" cy="36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advanced sarcasm detection using deep learning models like LSTM, BERT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2799" y="3564391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2799" y="5095941"/>
            <a:ext cx="11002403" cy="43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9"/>
              </a:lnSpc>
            </a:pPr>
            <a:r>
              <a:rPr lang="en-US" sz="25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2799" y="1764982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ABSTRACT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2799" y="4235955"/>
            <a:ext cx="11002403" cy="74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Social media is a primary platform for people to express opinions.</a:t>
            </a:r>
          </a:p>
          <a:p>
            <a:pPr algn="ctr">
              <a:lnSpc>
                <a:spcPts val="30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42799" y="4916522"/>
            <a:ext cx="11002403" cy="112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Businesses, policymakers, and researchers need sentiment analysis to understand public perception.</a:t>
            </a:r>
          </a:p>
          <a:p>
            <a:pPr algn="ctr">
              <a:lnSpc>
                <a:spcPts val="30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42799" y="5912961"/>
            <a:ext cx="11002403" cy="112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project leverages Natural Language Processing (NLP) and Machine Learning (ML) to classify sentiments.</a:t>
            </a:r>
          </a:p>
          <a:p>
            <a:pPr algn="ctr">
              <a:lnSpc>
                <a:spcPts val="30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642799" y="6909400"/>
            <a:ext cx="11002403" cy="112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sources: Tweets, product reviews, social media comments (English &amp; Hindi).</a:t>
            </a:r>
          </a:p>
          <a:p>
            <a:pPr algn="ctr">
              <a:lnSpc>
                <a:spcPts val="30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2799" y="1242268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94920" y="4302986"/>
            <a:ext cx="3600903" cy="2770583"/>
            <a:chOff x="0" y="0"/>
            <a:chExt cx="663094" cy="5101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3094" cy="510193"/>
            </a:xfrm>
            <a:custGeom>
              <a:avLst/>
              <a:gdLst/>
              <a:ahLst/>
              <a:cxnLst/>
              <a:rect r="r" b="b" t="t" l="l"/>
              <a:pathLst>
                <a:path h="510193" w="663094">
                  <a:moveTo>
                    <a:pt x="34400" y="0"/>
                  </a:moveTo>
                  <a:lnTo>
                    <a:pt x="628694" y="0"/>
                  </a:lnTo>
                  <a:cubicBezTo>
                    <a:pt x="637817" y="0"/>
                    <a:pt x="646567" y="3624"/>
                    <a:pt x="653018" y="10075"/>
                  </a:cubicBezTo>
                  <a:cubicBezTo>
                    <a:pt x="659469" y="16527"/>
                    <a:pt x="663094" y="25276"/>
                    <a:pt x="663094" y="34400"/>
                  </a:cubicBezTo>
                  <a:lnTo>
                    <a:pt x="663094" y="475793"/>
                  </a:lnTo>
                  <a:cubicBezTo>
                    <a:pt x="663094" y="484917"/>
                    <a:pt x="659469" y="493666"/>
                    <a:pt x="653018" y="500118"/>
                  </a:cubicBezTo>
                  <a:cubicBezTo>
                    <a:pt x="646567" y="506569"/>
                    <a:pt x="637817" y="510193"/>
                    <a:pt x="628694" y="510193"/>
                  </a:cubicBezTo>
                  <a:lnTo>
                    <a:pt x="34400" y="510193"/>
                  </a:lnTo>
                  <a:cubicBezTo>
                    <a:pt x="25276" y="510193"/>
                    <a:pt x="16527" y="506569"/>
                    <a:pt x="10076" y="500118"/>
                  </a:cubicBezTo>
                  <a:cubicBezTo>
                    <a:pt x="3624" y="493666"/>
                    <a:pt x="0" y="484917"/>
                    <a:pt x="0" y="475793"/>
                  </a:cubicBezTo>
                  <a:lnTo>
                    <a:pt x="0" y="34400"/>
                  </a:lnTo>
                  <a:cubicBezTo>
                    <a:pt x="0" y="25276"/>
                    <a:pt x="3624" y="16527"/>
                    <a:pt x="10076" y="10076"/>
                  </a:cubicBezTo>
                  <a:cubicBezTo>
                    <a:pt x="16527" y="3624"/>
                    <a:pt x="25276" y="0"/>
                    <a:pt x="34400" y="0"/>
                  </a:cubicBezTo>
                  <a:close/>
                </a:path>
              </a:pathLst>
            </a:custGeom>
            <a:blipFill>
              <a:blip r:embed="rId5"/>
              <a:stretch>
                <a:fillRect l="-8068" t="0" r="-806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255797" y="4302986"/>
            <a:ext cx="3707228" cy="2770583"/>
            <a:chOff x="0" y="0"/>
            <a:chExt cx="682673" cy="5101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2673" cy="510193"/>
            </a:xfrm>
            <a:custGeom>
              <a:avLst/>
              <a:gdLst/>
              <a:ahLst/>
              <a:cxnLst/>
              <a:rect r="r" b="b" t="t" l="l"/>
              <a:pathLst>
                <a:path h="510193" w="682673">
                  <a:moveTo>
                    <a:pt x="33413" y="0"/>
                  </a:moveTo>
                  <a:lnTo>
                    <a:pt x="649260" y="0"/>
                  </a:lnTo>
                  <a:cubicBezTo>
                    <a:pt x="667713" y="0"/>
                    <a:pt x="682673" y="14960"/>
                    <a:pt x="682673" y="33413"/>
                  </a:cubicBezTo>
                  <a:lnTo>
                    <a:pt x="682673" y="476780"/>
                  </a:lnTo>
                  <a:cubicBezTo>
                    <a:pt x="682673" y="485642"/>
                    <a:pt x="679153" y="494140"/>
                    <a:pt x="672887" y="500407"/>
                  </a:cubicBezTo>
                  <a:cubicBezTo>
                    <a:pt x="666620" y="506673"/>
                    <a:pt x="658122" y="510193"/>
                    <a:pt x="649260" y="510193"/>
                  </a:cubicBezTo>
                  <a:lnTo>
                    <a:pt x="33413" y="510193"/>
                  </a:lnTo>
                  <a:cubicBezTo>
                    <a:pt x="24552" y="510193"/>
                    <a:pt x="16053" y="506673"/>
                    <a:pt x="9787" y="500407"/>
                  </a:cubicBezTo>
                  <a:cubicBezTo>
                    <a:pt x="3520" y="494140"/>
                    <a:pt x="0" y="485642"/>
                    <a:pt x="0" y="476780"/>
                  </a:cubicBezTo>
                  <a:lnTo>
                    <a:pt x="0" y="33413"/>
                  </a:lnTo>
                  <a:cubicBezTo>
                    <a:pt x="0" y="24552"/>
                    <a:pt x="3520" y="16053"/>
                    <a:pt x="9787" y="9787"/>
                  </a:cubicBezTo>
                  <a:cubicBezTo>
                    <a:pt x="16053" y="3520"/>
                    <a:pt x="24552" y="0"/>
                    <a:pt x="33413" y="0"/>
                  </a:cubicBezTo>
                  <a:close/>
                </a:path>
              </a:pathLst>
            </a:custGeom>
            <a:blipFill>
              <a:blip r:embed="rId6"/>
              <a:stretch>
                <a:fillRect l="-6086" t="0" r="-608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94920" y="6710220"/>
            <a:ext cx="3600903" cy="2548080"/>
            <a:chOff x="0" y="0"/>
            <a:chExt cx="1127259" cy="7976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7259" cy="797674"/>
            </a:xfrm>
            <a:custGeom>
              <a:avLst/>
              <a:gdLst/>
              <a:ahLst/>
              <a:cxnLst/>
              <a:rect r="r" b="b" t="t" l="l"/>
              <a:pathLst>
                <a:path h="797674" w="1127259">
                  <a:moveTo>
                    <a:pt x="34400" y="0"/>
                  </a:moveTo>
                  <a:lnTo>
                    <a:pt x="1092859" y="0"/>
                  </a:lnTo>
                  <a:cubicBezTo>
                    <a:pt x="1101983" y="0"/>
                    <a:pt x="1110732" y="3624"/>
                    <a:pt x="1117184" y="10076"/>
                  </a:cubicBezTo>
                  <a:cubicBezTo>
                    <a:pt x="1123635" y="16527"/>
                    <a:pt x="1127259" y="25276"/>
                    <a:pt x="1127259" y="34400"/>
                  </a:cubicBezTo>
                  <a:lnTo>
                    <a:pt x="1127259" y="763274"/>
                  </a:lnTo>
                  <a:cubicBezTo>
                    <a:pt x="1127259" y="772398"/>
                    <a:pt x="1123635" y="781147"/>
                    <a:pt x="1117184" y="787599"/>
                  </a:cubicBezTo>
                  <a:cubicBezTo>
                    <a:pt x="1110732" y="794050"/>
                    <a:pt x="1101983" y="797674"/>
                    <a:pt x="1092859" y="797674"/>
                  </a:cubicBezTo>
                  <a:lnTo>
                    <a:pt x="34400" y="797674"/>
                  </a:lnTo>
                  <a:cubicBezTo>
                    <a:pt x="25276" y="797674"/>
                    <a:pt x="16527" y="794050"/>
                    <a:pt x="10076" y="787599"/>
                  </a:cubicBezTo>
                  <a:cubicBezTo>
                    <a:pt x="3624" y="781147"/>
                    <a:pt x="0" y="772398"/>
                    <a:pt x="0" y="763274"/>
                  </a:cubicBezTo>
                  <a:lnTo>
                    <a:pt x="0" y="34400"/>
                  </a:lnTo>
                  <a:cubicBezTo>
                    <a:pt x="0" y="25276"/>
                    <a:pt x="3624" y="16527"/>
                    <a:pt x="10076" y="10076"/>
                  </a:cubicBezTo>
                  <a:cubicBezTo>
                    <a:pt x="16527" y="3624"/>
                    <a:pt x="25276" y="0"/>
                    <a:pt x="34400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27259" cy="8357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255797" y="6710220"/>
            <a:ext cx="3707228" cy="2548080"/>
            <a:chOff x="0" y="0"/>
            <a:chExt cx="1160544" cy="7976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0544" cy="797674"/>
            </a:xfrm>
            <a:custGeom>
              <a:avLst/>
              <a:gdLst/>
              <a:ahLst/>
              <a:cxnLst/>
              <a:rect r="r" b="b" t="t" l="l"/>
              <a:pathLst>
                <a:path h="797674" w="1160544">
                  <a:moveTo>
                    <a:pt x="33413" y="0"/>
                  </a:moveTo>
                  <a:lnTo>
                    <a:pt x="1127131" y="0"/>
                  </a:lnTo>
                  <a:cubicBezTo>
                    <a:pt x="1135993" y="0"/>
                    <a:pt x="1144492" y="3520"/>
                    <a:pt x="1150758" y="9787"/>
                  </a:cubicBezTo>
                  <a:cubicBezTo>
                    <a:pt x="1157024" y="16053"/>
                    <a:pt x="1160544" y="24552"/>
                    <a:pt x="1160544" y="33413"/>
                  </a:cubicBezTo>
                  <a:lnTo>
                    <a:pt x="1160544" y="764261"/>
                  </a:lnTo>
                  <a:cubicBezTo>
                    <a:pt x="1160544" y="773123"/>
                    <a:pt x="1157024" y="781621"/>
                    <a:pt x="1150758" y="787888"/>
                  </a:cubicBezTo>
                  <a:cubicBezTo>
                    <a:pt x="1144492" y="794154"/>
                    <a:pt x="1135993" y="797674"/>
                    <a:pt x="1127131" y="797674"/>
                  </a:cubicBezTo>
                  <a:lnTo>
                    <a:pt x="33413" y="797674"/>
                  </a:lnTo>
                  <a:cubicBezTo>
                    <a:pt x="24552" y="797674"/>
                    <a:pt x="16053" y="794154"/>
                    <a:pt x="9787" y="787888"/>
                  </a:cubicBezTo>
                  <a:cubicBezTo>
                    <a:pt x="3520" y="781621"/>
                    <a:pt x="0" y="773123"/>
                    <a:pt x="0" y="764261"/>
                  </a:cubicBezTo>
                  <a:lnTo>
                    <a:pt x="0" y="33413"/>
                  </a:lnTo>
                  <a:cubicBezTo>
                    <a:pt x="0" y="24552"/>
                    <a:pt x="3520" y="16053"/>
                    <a:pt x="9787" y="9787"/>
                  </a:cubicBezTo>
                  <a:cubicBezTo>
                    <a:pt x="16053" y="3520"/>
                    <a:pt x="24552" y="0"/>
                    <a:pt x="33413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60544" cy="8357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24975" y="4302986"/>
            <a:ext cx="3600903" cy="2770583"/>
            <a:chOff x="0" y="0"/>
            <a:chExt cx="663094" cy="5101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3094" cy="510193"/>
            </a:xfrm>
            <a:custGeom>
              <a:avLst/>
              <a:gdLst/>
              <a:ahLst/>
              <a:cxnLst/>
              <a:rect r="r" b="b" t="t" l="l"/>
              <a:pathLst>
                <a:path h="510193" w="663094">
                  <a:moveTo>
                    <a:pt x="34400" y="0"/>
                  </a:moveTo>
                  <a:lnTo>
                    <a:pt x="628694" y="0"/>
                  </a:lnTo>
                  <a:cubicBezTo>
                    <a:pt x="637817" y="0"/>
                    <a:pt x="646567" y="3624"/>
                    <a:pt x="653018" y="10075"/>
                  </a:cubicBezTo>
                  <a:cubicBezTo>
                    <a:pt x="659469" y="16527"/>
                    <a:pt x="663094" y="25276"/>
                    <a:pt x="663094" y="34400"/>
                  </a:cubicBezTo>
                  <a:lnTo>
                    <a:pt x="663094" y="475793"/>
                  </a:lnTo>
                  <a:cubicBezTo>
                    <a:pt x="663094" y="484917"/>
                    <a:pt x="659469" y="493666"/>
                    <a:pt x="653018" y="500118"/>
                  </a:cubicBezTo>
                  <a:cubicBezTo>
                    <a:pt x="646567" y="506569"/>
                    <a:pt x="637817" y="510193"/>
                    <a:pt x="628694" y="510193"/>
                  </a:cubicBezTo>
                  <a:lnTo>
                    <a:pt x="34400" y="510193"/>
                  </a:lnTo>
                  <a:cubicBezTo>
                    <a:pt x="25276" y="510193"/>
                    <a:pt x="16527" y="506569"/>
                    <a:pt x="10076" y="500118"/>
                  </a:cubicBezTo>
                  <a:cubicBezTo>
                    <a:pt x="3624" y="493666"/>
                    <a:pt x="0" y="484917"/>
                    <a:pt x="0" y="475793"/>
                  </a:cubicBezTo>
                  <a:lnTo>
                    <a:pt x="0" y="34400"/>
                  </a:lnTo>
                  <a:cubicBezTo>
                    <a:pt x="0" y="25276"/>
                    <a:pt x="3624" y="16527"/>
                    <a:pt x="10076" y="10076"/>
                  </a:cubicBezTo>
                  <a:cubicBezTo>
                    <a:pt x="16527" y="3624"/>
                    <a:pt x="25276" y="0"/>
                    <a:pt x="34400" y="0"/>
                  </a:cubicBezTo>
                  <a:close/>
                </a:path>
              </a:pathLst>
            </a:custGeom>
            <a:blipFill>
              <a:blip r:embed="rId7"/>
              <a:stretch>
                <a:fillRect l="-7742" t="0" r="-7742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285852" y="4302986"/>
            <a:ext cx="3707228" cy="2770583"/>
            <a:chOff x="0" y="0"/>
            <a:chExt cx="682673" cy="5101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82673" cy="510193"/>
            </a:xfrm>
            <a:custGeom>
              <a:avLst/>
              <a:gdLst/>
              <a:ahLst/>
              <a:cxnLst/>
              <a:rect r="r" b="b" t="t" l="l"/>
              <a:pathLst>
                <a:path h="510193" w="682673">
                  <a:moveTo>
                    <a:pt x="33413" y="0"/>
                  </a:moveTo>
                  <a:lnTo>
                    <a:pt x="649260" y="0"/>
                  </a:lnTo>
                  <a:cubicBezTo>
                    <a:pt x="667713" y="0"/>
                    <a:pt x="682673" y="14960"/>
                    <a:pt x="682673" y="33413"/>
                  </a:cubicBezTo>
                  <a:lnTo>
                    <a:pt x="682673" y="476780"/>
                  </a:lnTo>
                  <a:cubicBezTo>
                    <a:pt x="682673" y="485642"/>
                    <a:pt x="679153" y="494140"/>
                    <a:pt x="672887" y="500407"/>
                  </a:cubicBezTo>
                  <a:cubicBezTo>
                    <a:pt x="666620" y="506673"/>
                    <a:pt x="658122" y="510193"/>
                    <a:pt x="649260" y="510193"/>
                  </a:cubicBezTo>
                  <a:lnTo>
                    <a:pt x="33413" y="510193"/>
                  </a:lnTo>
                  <a:cubicBezTo>
                    <a:pt x="24552" y="510193"/>
                    <a:pt x="16053" y="506673"/>
                    <a:pt x="9787" y="500407"/>
                  </a:cubicBezTo>
                  <a:cubicBezTo>
                    <a:pt x="3520" y="494140"/>
                    <a:pt x="0" y="485642"/>
                    <a:pt x="0" y="476780"/>
                  </a:cubicBezTo>
                  <a:lnTo>
                    <a:pt x="0" y="33413"/>
                  </a:lnTo>
                  <a:cubicBezTo>
                    <a:pt x="0" y="24552"/>
                    <a:pt x="3520" y="16053"/>
                    <a:pt x="9787" y="9787"/>
                  </a:cubicBezTo>
                  <a:cubicBezTo>
                    <a:pt x="16053" y="3520"/>
                    <a:pt x="24552" y="0"/>
                    <a:pt x="33413" y="0"/>
                  </a:cubicBezTo>
                  <a:close/>
                </a:path>
              </a:pathLst>
            </a:custGeom>
            <a:blipFill>
              <a:blip r:embed="rId8"/>
              <a:stretch>
                <a:fillRect l="-6050" t="0" r="-605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285852" y="6710220"/>
            <a:ext cx="3707228" cy="2548080"/>
            <a:chOff x="0" y="0"/>
            <a:chExt cx="1160544" cy="79767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60544" cy="797674"/>
            </a:xfrm>
            <a:custGeom>
              <a:avLst/>
              <a:gdLst/>
              <a:ahLst/>
              <a:cxnLst/>
              <a:rect r="r" b="b" t="t" l="l"/>
              <a:pathLst>
                <a:path h="797674" w="1160544">
                  <a:moveTo>
                    <a:pt x="33413" y="0"/>
                  </a:moveTo>
                  <a:lnTo>
                    <a:pt x="1127131" y="0"/>
                  </a:lnTo>
                  <a:cubicBezTo>
                    <a:pt x="1135993" y="0"/>
                    <a:pt x="1144492" y="3520"/>
                    <a:pt x="1150758" y="9787"/>
                  </a:cubicBezTo>
                  <a:cubicBezTo>
                    <a:pt x="1157024" y="16053"/>
                    <a:pt x="1160544" y="24552"/>
                    <a:pt x="1160544" y="33413"/>
                  </a:cubicBezTo>
                  <a:lnTo>
                    <a:pt x="1160544" y="764261"/>
                  </a:lnTo>
                  <a:cubicBezTo>
                    <a:pt x="1160544" y="773123"/>
                    <a:pt x="1157024" y="781621"/>
                    <a:pt x="1150758" y="787888"/>
                  </a:cubicBezTo>
                  <a:cubicBezTo>
                    <a:pt x="1144492" y="794154"/>
                    <a:pt x="1135993" y="797674"/>
                    <a:pt x="1127131" y="797674"/>
                  </a:cubicBezTo>
                  <a:lnTo>
                    <a:pt x="33413" y="797674"/>
                  </a:lnTo>
                  <a:cubicBezTo>
                    <a:pt x="24552" y="797674"/>
                    <a:pt x="16053" y="794154"/>
                    <a:pt x="9787" y="787888"/>
                  </a:cubicBezTo>
                  <a:cubicBezTo>
                    <a:pt x="3520" y="781621"/>
                    <a:pt x="0" y="773123"/>
                    <a:pt x="0" y="764261"/>
                  </a:cubicBezTo>
                  <a:lnTo>
                    <a:pt x="0" y="33413"/>
                  </a:lnTo>
                  <a:cubicBezTo>
                    <a:pt x="0" y="24552"/>
                    <a:pt x="3520" y="16053"/>
                    <a:pt x="9787" y="9787"/>
                  </a:cubicBezTo>
                  <a:cubicBezTo>
                    <a:pt x="16053" y="3520"/>
                    <a:pt x="24552" y="0"/>
                    <a:pt x="33413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60544" cy="8357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324975" y="6710220"/>
            <a:ext cx="3600903" cy="2548080"/>
            <a:chOff x="0" y="0"/>
            <a:chExt cx="1127259" cy="7976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27259" cy="797674"/>
            </a:xfrm>
            <a:custGeom>
              <a:avLst/>
              <a:gdLst/>
              <a:ahLst/>
              <a:cxnLst/>
              <a:rect r="r" b="b" t="t" l="l"/>
              <a:pathLst>
                <a:path h="797674" w="1127259">
                  <a:moveTo>
                    <a:pt x="34400" y="0"/>
                  </a:moveTo>
                  <a:lnTo>
                    <a:pt x="1092859" y="0"/>
                  </a:lnTo>
                  <a:cubicBezTo>
                    <a:pt x="1101983" y="0"/>
                    <a:pt x="1110732" y="3624"/>
                    <a:pt x="1117184" y="10076"/>
                  </a:cubicBezTo>
                  <a:cubicBezTo>
                    <a:pt x="1123635" y="16527"/>
                    <a:pt x="1127259" y="25276"/>
                    <a:pt x="1127259" y="34400"/>
                  </a:cubicBezTo>
                  <a:lnTo>
                    <a:pt x="1127259" y="763274"/>
                  </a:lnTo>
                  <a:cubicBezTo>
                    <a:pt x="1127259" y="772398"/>
                    <a:pt x="1123635" y="781147"/>
                    <a:pt x="1117184" y="787599"/>
                  </a:cubicBezTo>
                  <a:cubicBezTo>
                    <a:pt x="1110732" y="794050"/>
                    <a:pt x="1101983" y="797674"/>
                    <a:pt x="1092859" y="797674"/>
                  </a:cubicBezTo>
                  <a:lnTo>
                    <a:pt x="34400" y="797674"/>
                  </a:lnTo>
                  <a:cubicBezTo>
                    <a:pt x="25276" y="797674"/>
                    <a:pt x="16527" y="794050"/>
                    <a:pt x="10076" y="787599"/>
                  </a:cubicBezTo>
                  <a:cubicBezTo>
                    <a:pt x="3624" y="781147"/>
                    <a:pt x="0" y="772398"/>
                    <a:pt x="0" y="763274"/>
                  </a:cubicBezTo>
                  <a:lnTo>
                    <a:pt x="0" y="34400"/>
                  </a:lnTo>
                  <a:cubicBezTo>
                    <a:pt x="0" y="25276"/>
                    <a:pt x="3624" y="16527"/>
                    <a:pt x="10076" y="10076"/>
                  </a:cubicBezTo>
                  <a:cubicBezTo>
                    <a:pt x="16527" y="3624"/>
                    <a:pt x="25276" y="0"/>
                    <a:pt x="34400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127259" cy="8357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712341" y="7195363"/>
            <a:ext cx="2766059" cy="135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sentiment classification accuracyusing ML and DL techniques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891363" y="7195363"/>
            <a:ext cx="2436096" cy="135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 multiple languages (English, Hind, Romanized Hindi)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63150" y="7170798"/>
            <a:ext cx="2436096" cy="135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 business decision-making by tracking sentiments trends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34223" y="7170798"/>
            <a:ext cx="3010485" cy="10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 sarcasm detection for better classification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8261" y="6283397"/>
            <a:ext cx="859375" cy="8593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15348" y="6367590"/>
            <a:ext cx="859375" cy="8593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26804" y="4289163"/>
            <a:ext cx="859375" cy="8593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07221" y="4278178"/>
            <a:ext cx="859375" cy="85937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642799" y="1430737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93801" y="6503383"/>
            <a:ext cx="2486215" cy="55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 Models: LR, SVM, NB</a:t>
            </a:r>
          </a:p>
          <a:p>
            <a:pPr algn="ctr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DL Models: LSTM, BERT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24656" y="5487152"/>
            <a:ext cx="3224505" cy="84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b="true" sz="24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 and Testing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1720640" y="4707866"/>
            <a:ext cx="2963466" cy="171095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flipV="true">
            <a:off x="9745012" y="4871683"/>
            <a:ext cx="2963466" cy="171095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5846586" y="4731486"/>
            <a:ext cx="2961949" cy="171358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21" id="21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38261" y="6453079"/>
            <a:ext cx="859375" cy="4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2"/>
              </a:lnSpc>
            </a:pPr>
            <a:r>
              <a:rPr lang="en-US" b="true" sz="2680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15348" y="6537273"/>
            <a:ext cx="859375" cy="4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2"/>
              </a:lnSpc>
            </a:pPr>
            <a:r>
              <a:rPr lang="en-US" b="true" sz="2680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96540" y="4230553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77803" y="4219017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841" y="7798816"/>
            <a:ext cx="2486215" cy="113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Kaggle Dataset, extracting user comments and reviews for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01928" y="7883010"/>
            <a:ext cx="2486215" cy="84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TF-IDF (Term Frequency-Inverse Document Frequency)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13385" y="5804583"/>
            <a:ext cx="2486215" cy="170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Cleaning text( removing stopwords, punctuations, special characters)</a:t>
            </a:r>
          </a:p>
          <a:p>
            <a:pPr algn="ctr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Tokenization and lemmatization (NLTK)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344304" y="7298084"/>
            <a:ext cx="3224505" cy="41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b="true" sz="24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Collection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32783" y="7382277"/>
            <a:ext cx="3224505" cy="41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b="true" sz="24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Extraction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44239" y="5303850"/>
            <a:ext cx="3224505" cy="41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b="true" sz="24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6615939" y="6461816"/>
            <a:ext cx="859375" cy="859375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 flipH="true" flipV="true">
            <a:off x="13647177" y="4825711"/>
            <a:ext cx="2961949" cy="171358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6" id="36"/>
          <p:cNvSpPr txBox="true"/>
          <p:nvPr/>
        </p:nvSpPr>
        <p:spPr>
          <a:xfrm rot="0">
            <a:off x="16615939" y="6631498"/>
            <a:ext cx="859375" cy="4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2"/>
              </a:lnSpc>
            </a:pPr>
            <a:r>
              <a:rPr lang="en-US" b="true" sz="2680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802519" y="7977235"/>
            <a:ext cx="2486215" cy="55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Accuracy, Precision, Recall, F1- Score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5064228" y="7497356"/>
            <a:ext cx="3224505" cy="41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b="true" sz="244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Metrics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868022" y="4483680"/>
            <a:ext cx="859375" cy="4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2"/>
              </a:lnSpc>
            </a:pPr>
            <a:r>
              <a:rPr lang="en-US" b="true" sz="2680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835653" y="4483680"/>
            <a:ext cx="859375" cy="4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2"/>
              </a:lnSpc>
            </a:pPr>
            <a:r>
              <a:rPr lang="en-US" b="true" sz="2680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06250" y="4302986"/>
            <a:ext cx="6445112" cy="2770583"/>
            <a:chOff x="0" y="0"/>
            <a:chExt cx="1186845" cy="5101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19219" y="0"/>
                  </a:moveTo>
                  <a:lnTo>
                    <a:pt x="1167625" y="0"/>
                  </a:lnTo>
                  <a:cubicBezTo>
                    <a:pt x="1172723" y="0"/>
                    <a:pt x="1177611" y="2025"/>
                    <a:pt x="1181216" y="5629"/>
                  </a:cubicBezTo>
                  <a:cubicBezTo>
                    <a:pt x="1184820" y="9234"/>
                    <a:pt x="1186845" y="14122"/>
                    <a:pt x="1186845" y="19219"/>
                  </a:cubicBezTo>
                  <a:lnTo>
                    <a:pt x="1186845" y="490974"/>
                  </a:lnTo>
                  <a:cubicBezTo>
                    <a:pt x="1186845" y="496071"/>
                    <a:pt x="1184820" y="500960"/>
                    <a:pt x="1181216" y="504564"/>
                  </a:cubicBezTo>
                  <a:cubicBezTo>
                    <a:pt x="1177611" y="508168"/>
                    <a:pt x="1172723" y="510193"/>
                    <a:pt x="1167625" y="510193"/>
                  </a:cubicBezTo>
                  <a:lnTo>
                    <a:pt x="19219" y="510193"/>
                  </a:lnTo>
                  <a:cubicBezTo>
                    <a:pt x="14122" y="510193"/>
                    <a:pt x="9234" y="508168"/>
                    <a:pt x="5629" y="504564"/>
                  </a:cubicBezTo>
                  <a:cubicBezTo>
                    <a:pt x="2025" y="500960"/>
                    <a:pt x="0" y="496071"/>
                    <a:pt x="0" y="490974"/>
                  </a:cubicBezTo>
                  <a:lnTo>
                    <a:pt x="0" y="19219"/>
                  </a:lnTo>
                  <a:cubicBezTo>
                    <a:pt x="0" y="14122"/>
                    <a:pt x="2025" y="9234"/>
                    <a:pt x="5629" y="5629"/>
                  </a:cubicBezTo>
                  <a:cubicBezTo>
                    <a:pt x="9234" y="2025"/>
                    <a:pt x="14122" y="0"/>
                    <a:pt x="1921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5426" r="0" b="-1542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36638" y="4302986"/>
            <a:ext cx="6445112" cy="2770583"/>
            <a:chOff x="0" y="0"/>
            <a:chExt cx="1186845" cy="5101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19219" y="0"/>
                  </a:moveTo>
                  <a:lnTo>
                    <a:pt x="1167625" y="0"/>
                  </a:lnTo>
                  <a:cubicBezTo>
                    <a:pt x="1172723" y="0"/>
                    <a:pt x="1177611" y="2025"/>
                    <a:pt x="1181216" y="5629"/>
                  </a:cubicBezTo>
                  <a:cubicBezTo>
                    <a:pt x="1184820" y="9234"/>
                    <a:pt x="1186845" y="14122"/>
                    <a:pt x="1186845" y="19219"/>
                  </a:cubicBezTo>
                  <a:lnTo>
                    <a:pt x="1186845" y="490974"/>
                  </a:lnTo>
                  <a:cubicBezTo>
                    <a:pt x="1186845" y="496071"/>
                    <a:pt x="1184820" y="500960"/>
                    <a:pt x="1181216" y="504564"/>
                  </a:cubicBezTo>
                  <a:cubicBezTo>
                    <a:pt x="1177611" y="508168"/>
                    <a:pt x="1172723" y="510193"/>
                    <a:pt x="1167625" y="510193"/>
                  </a:cubicBezTo>
                  <a:lnTo>
                    <a:pt x="19219" y="510193"/>
                  </a:lnTo>
                  <a:cubicBezTo>
                    <a:pt x="14122" y="510193"/>
                    <a:pt x="9234" y="508168"/>
                    <a:pt x="5629" y="504564"/>
                  </a:cubicBezTo>
                  <a:cubicBezTo>
                    <a:pt x="2025" y="500960"/>
                    <a:pt x="0" y="496071"/>
                    <a:pt x="0" y="490974"/>
                  </a:cubicBezTo>
                  <a:lnTo>
                    <a:pt x="0" y="19219"/>
                  </a:lnTo>
                  <a:cubicBezTo>
                    <a:pt x="0" y="14122"/>
                    <a:pt x="2025" y="9234"/>
                    <a:pt x="5629" y="5629"/>
                  </a:cubicBezTo>
                  <a:cubicBezTo>
                    <a:pt x="9234" y="2025"/>
                    <a:pt x="14122" y="0"/>
                    <a:pt x="1921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4295" r="0" b="-2429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06250" y="6710220"/>
            <a:ext cx="6445112" cy="1774751"/>
            <a:chOff x="0" y="0"/>
            <a:chExt cx="2017636" cy="5555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17636" cy="555584"/>
            </a:xfrm>
            <a:custGeom>
              <a:avLst/>
              <a:gdLst/>
              <a:ahLst/>
              <a:cxnLst/>
              <a:rect r="r" b="b" t="t" l="l"/>
              <a:pathLst>
                <a:path h="555584" w="2017636">
                  <a:moveTo>
                    <a:pt x="19219" y="0"/>
                  </a:moveTo>
                  <a:lnTo>
                    <a:pt x="1998417" y="0"/>
                  </a:lnTo>
                  <a:cubicBezTo>
                    <a:pt x="2003514" y="0"/>
                    <a:pt x="2008403" y="2025"/>
                    <a:pt x="2012007" y="5629"/>
                  </a:cubicBezTo>
                  <a:cubicBezTo>
                    <a:pt x="2015611" y="9234"/>
                    <a:pt x="2017636" y="14122"/>
                    <a:pt x="2017636" y="19219"/>
                  </a:cubicBezTo>
                  <a:lnTo>
                    <a:pt x="2017636" y="536365"/>
                  </a:lnTo>
                  <a:cubicBezTo>
                    <a:pt x="2017636" y="541462"/>
                    <a:pt x="2015611" y="546351"/>
                    <a:pt x="2012007" y="549955"/>
                  </a:cubicBezTo>
                  <a:cubicBezTo>
                    <a:pt x="2008403" y="553559"/>
                    <a:pt x="2003514" y="555584"/>
                    <a:pt x="1998417" y="555584"/>
                  </a:cubicBezTo>
                  <a:lnTo>
                    <a:pt x="19219" y="555584"/>
                  </a:lnTo>
                  <a:cubicBezTo>
                    <a:pt x="14122" y="555584"/>
                    <a:pt x="9234" y="553559"/>
                    <a:pt x="5629" y="549955"/>
                  </a:cubicBezTo>
                  <a:cubicBezTo>
                    <a:pt x="2025" y="546351"/>
                    <a:pt x="0" y="541462"/>
                    <a:pt x="0" y="536365"/>
                  </a:cubicBezTo>
                  <a:lnTo>
                    <a:pt x="0" y="19219"/>
                  </a:lnTo>
                  <a:cubicBezTo>
                    <a:pt x="0" y="14122"/>
                    <a:pt x="2025" y="9234"/>
                    <a:pt x="5629" y="5629"/>
                  </a:cubicBezTo>
                  <a:cubicBezTo>
                    <a:pt x="9234" y="2025"/>
                    <a:pt x="14122" y="0"/>
                    <a:pt x="1921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17636" cy="5936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36638" y="6710220"/>
            <a:ext cx="6445112" cy="1774751"/>
            <a:chOff x="0" y="0"/>
            <a:chExt cx="2017636" cy="5555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17636" cy="555584"/>
            </a:xfrm>
            <a:custGeom>
              <a:avLst/>
              <a:gdLst/>
              <a:ahLst/>
              <a:cxnLst/>
              <a:rect r="r" b="b" t="t" l="l"/>
              <a:pathLst>
                <a:path h="555584" w="2017636">
                  <a:moveTo>
                    <a:pt x="19219" y="0"/>
                  </a:moveTo>
                  <a:lnTo>
                    <a:pt x="1998417" y="0"/>
                  </a:lnTo>
                  <a:cubicBezTo>
                    <a:pt x="2003514" y="0"/>
                    <a:pt x="2008403" y="2025"/>
                    <a:pt x="2012007" y="5629"/>
                  </a:cubicBezTo>
                  <a:cubicBezTo>
                    <a:pt x="2015611" y="9234"/>
                    <a:pt x="2017636" y="14122"/>
                    <a:pt x="2017636" y="19219"/>
                  </a:cubicBezTo>
                  <a:lnTo>
                    <a:pt x="2017636" y="536365"/>
                  </a:lnTo>
                  <a:cubicBezTo>
                    <a:pt x="2017636" y="541462"/>
                    <a:pt x="2015611" y="546351"/>
                    <a:pt x="2012007" y="549955"/>
                  </a:cubicBezTo>
                  <a:cubicBezTo>
                    <a:pt x="2008403" y="553559"/>
                    <a:pt x="2003514" y="555584"/>
                    <a:pt x="1998417" y="555584"/>
                  </a:cubicBezTo>
                  <a:lnTo>
                    <a:pt x="19219" y="555584"/>
                  </a:lnTo>
                  <a:cubicBezTo>
                    <a:pt x="14122" y="555584"/>
                    <a:pt x="9234" y="553559"/>
                    <a:pt x="5629" y="549955"/>
                  </a:cubicBezTo>
                  <a:cubicBezTo>
                    <a:pt x="2025" y="546351"/>
                    <a:pt x="0" y="541462"/>
                    <a:pt x="0" y="536365"/>
                  </a:cubicBezTo>
                  <a:lnTo>
                    <a:pt x="0" y="19219"/>
                  </a:lnTo>
                  <a:cubicBezTo>
                    <a:pt x="0" y="14122"/>
                    <a:pt x="2025" y="9234"/>
                    <a:pt x="5629" y="5629"/>
                  </a:cubicBezTo>
                  <a:cubicBezTo>
                    <a:pt x="9234" y="2025"/>
                    <a:pt x="14122" y="0"/>
                    <a:pt x="1921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17636" cy="5936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642799" y="1242268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09578" y="7479874"/>
            <a:ext cx="523845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 separate sarcasm detection model using labeled 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39966" y="7479874"/>
            <a:ext cx="523845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IndicNLP and Polyglot for handling Hindi ad Romanized Hindi text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932055" y="6850802"/>
            <a:ext cx="3193502" cy="39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8"/>
              </a:lnSpc>
            </a:pPr>
            <a:r>
              <a:rPr lang="en-US" b="true" sz="23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Sarcasm Detection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81250" y="6850802"/>
            <a:ext cx="3563952" cy="39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8"/>
              </a:lnSpc>
            </a:pPr>
            <a:r>
              <a:rPr lang="en-US" b="true" sz="23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Multilingual Support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8475" y="2893630"/>
            <a:ext cx="5492177" cy="6894685"/>
            <a:chOff x="0" y="0"/>
            <a:chExt cx="852355" cy="10700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2355" cy="1070016"/>
            </a:xfrm>
            <a:custGeom>
              <a:avLst/>
              <a:gdLst/>
              <a:ahLst/>
              <a:cxnLst/>
              <a:rect r="r" b="b" t="t" l="l"/>
              <a:pathLst>
                <a:path h="1070016" w="852355">
                  <a:moveTo>
                    <a:pt x="28193" y="0"/>
                  </a:moveTo>
                  <a:lnTo>
                    <a:pt x="824162" y="0"/>
                  </a:lnTo>
                  <a:cubicBezTo>
                    <a:pt x="839732" y="0"/>
                    <a:pt x="852355" y="12622"/>
                    <a:pt x="852355" y="28193"/>
                  </a:cubicBezTo>
                  <a:lnTo>
                    <a:pt x="852355" y="1041823"/>
                  </a:lnTo>
                  <a:cubicBezTo>
                    <a:pt x="852355" y="1057394"/>
                    <a:pt x="839732" y="1070016"/>
                    <a:pt x="824162" y="1070016"/>
                  </a:cubicBezTo>
                  <a:lnTo>
                    <a:pt x="28193" y="1070016"/>
                  </a:lnTo>
                  <a:cubicBezTo>
                    <a:pt x="12622" y="1070016"/>
                    <a:pt x="0" y="1057394"/>
                    <a:pt x="0" y="1041823"/>
                  </a:cubicBezTo>
                  <a:lnTo>
                    <a:pt x="0" y="28193"/>
                  </a:lnTo>
                  <a:cubicBezTo>
                    <a:pt x="0" y="12622"/>
                    <a:pt x="12622" y="0"/>
                    <a:pt x="281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01031" y="2893630"/>
            <a:ext cx="5492177" cy="6894685"/>
            <a:chOff x="0" y="0"/>
            <a:chExt cx="852355" cy="10700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2355" cy="1070016"/>
            </a:xfrm>
            <a:custGeom>
              <a:avLst/>
              <a:gdLst/>
              <a:ahLst/>
              <a:cxnLst/>
              <a:rect r="r" b="b" t="t" l="l"/>
              <a:pathLst>
                <a:path h="1070016" w="852355">
                  <a:moveTo>
                    <a:pt x="28193" y="0"/>
                  </a:moveTo>
                  <a:lnTo>
                    <a:pt x="824162" y="0"/>
                  </a:lnTo>
                  <a:cubicBezTo>
                    <a:pt x="839732" y="0"/>
                    <a:pt x="852355" y="12622"/>
                    <a:pt x="852355" y="28193"/>
                  </a:cubicBezTo>
                  <a:lnTo>
                    <a:pt x="852355" y="1041823"/>
                  </a:lnTo>
                  <a:cubicBezTo>
                    <a:pt x="852355" y="1057394"/>
                    <a:pt x="839732" y="1070016"/>
                    <a:pt x="824162" y="1070016"/>
                  </a:cubicBezTo>
                  <a:lnTo>
                    <a:pt x="28193" y="1070016"/>
                  </a:lnTo>
                  <a:cubicBezTo>
                    <a:pt x="12622" y="1070016"/>
                    <a:pt x="0" y="1057394"/>
                    <a:pt x="0" y="1041823"/>
                  </a:cubicBezTo>
                  <a:lnTo>
                    <a:pt x="0" y="28193"/>
                  </a:lnTo>
                  <a:cubicBezTo>
                    <a:pt x="0" y="12622"/>
                    <a:pt x="12622" y="0"/>
                    <a:pt x="28193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74749" y="887668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652439" y="3768425"/>
            <a:ext cx="1308210" cy="1329973"/>
          </a:xfrm>
          <a:custGeom>
            <a:avLst/>
            <a:gdLst/>
            <a:ahLst/>
            <a:cxnLst/>
            <a:rect r="r" b="b" t="t" l="l"/>
            <a:pathLst>
              <a:path h="1329973" w="1308210">
                <a:moveTo>
                  <a:pt x="0" y="0"/>
                </a:moveTo>
                <a:lnTo>
                  <a:pt x="1308210" y="0"/>
                </a:lnTo>
                <a:lnTo>
                  <a:pt x="1308210" y="1329973"/>
                </a:lnTo>
                <a:lnTo>
                  <a:pt x="0" y="1329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73618" y="3622930"/>
            <a:ext cx="1872708" cy="1498167"/>
          </a:xfrm>
          <a:custGeom>
            <a:avLst/>
            <a:gdLst/>
            <a:ahLst/>
            <a:cxnLst/>
            <a:rect r="r" b="b" t="t" l="l"/>
            <a:pathLst>
              <a:path h="1498167" w="1872708">
                <a:moveTo>
                  <a:pt x="0" y="0"/>
                </a:moveTo>
                <a:lnTo>
                  <a:pt x="1872709" y="0"/>
                </a:lnTo>
                <a:lnTo>
                  <a:pt x="1872709" y="1498167"/>
                </a:lnTo>
                <a:lnTo>
                  <a:pt x="0" y="1498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35031" y="7001272"/>
            <a:ext cx="4140422" cy="29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797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CPU: Intel i7/ AMD Ryzen 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8138" y="5592382"/>
            <a:ext cx="4134207" cy="55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5"/>
              </a:lnSpc>
            </a:pPr>
            <a:r>
              <a:rPr lang="en-US" b="true" sz="3282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80016" y="5592382"/>
            <a:ext cx="4259913" cy="113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5"/>
              </a:lnSpc>
            </a:pPr>
            <a:r>
              <a:rPr lang="en-US" b="true" sz="328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Software and Libraries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8138" y="7467130"/>
            <a:ext cx="4140422" cy="29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797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GPU: NVIDIA RTX 3060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1246" y="7932987"/>
            <a:ext cx="4140422" cy="29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797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RAM: 16GB+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44353" y="8398845"/>
            <a:ext cx="4140422" cy="29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797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Storage: 500GB SSD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99507" y="7132004"/>
            <a:ext cx="4140422" cy="60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797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Programming: Python (NLTK, TensorFlow, PyTorch)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99507" y="7960987"/>
            <a:ext cx="4140422" cy="60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797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Frontend: Plotly, Matplotlib, Seaborn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395393"/>
            <a:ext cx="2958901" cy="2770583"/>
            <a:chOff x="0" y="0"/>
            <a:chExt cx="544871" cy="5101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5"/>
              <a:stretch>
                <a:fillRect l="-20270" t="0" r="-2027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64550" y="3395393"/>
            <a:ext cx="2958901" cy="2770583"/>
            <a:chOff x="0" y="0"/>
            <a:chExt cx="544871" cy="5101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6"/>
              <a:stretch>
                <a:fillRect l="-20226" t="0" r="-2022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348115" y="3395393"/>
            <a:ext cx="2958901" cy="2770583"/>
            <a:chOff x="0" y="0"/>
            <a:chExt cx="544871" cy="5101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7"/>
              <a:stretch>
                <a:fillRect l="-40277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983965" y="3395393"/>
            <a:ext cx="2958901" cy="2770583"/>
            <a:chOff x="0" y="0"/>
            <a:chExt cx="544871" cy="5101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8"/>
              <a:stretch>
                <a:fillRect l="-33416" t="0" r="-3341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300399" y="3395393"/>
            <a:ext cx="2958901" cy="2770583"/>
            <a:chOff x="0" y="0"/>
            <a:chExt cx="544871" cy="5101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-40015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28700" y="5971887"/>
            <a:ext cx="2958901" cy="3286413"/>
            <a:chOff x="0" y="0"/>
            <a:chExt cx="926281" cy="10288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64550" y="5971887"/>
            <a:ext cx="2958901" cy="3286413"/>
            <a:chOff x="0" y="0"/>
            <a:chExt cx="926281" cy="10288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348115" y="5971887"/>
            <a:ext cx="2958901" cy="3286413"/>
            <a:chOff x="0" y="0"/>
            <a:chExt cx="926281" cy="10288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83965" y="5971887"/>
            <a:ext cx="2958901" cy="3286413"/>
            <a:chOff x="0" y="0"/>
            <a:chExt cx="926281" cy="10288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300399" y="5971887"/>
            <a:ext cx="2958901" cy="3286413"/>
            <a:chOff x="0" y="0"/>
            <a:chExt cx="926281" cy="102880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642799" y="450952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OUTCOME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292894" y="6763910"/>
            <a:ext cx="2436096" cy="155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b="true" sz="22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Enhanced Sentiment Classification Accuracy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09518" y="6763910"/>
            <a:ext cx="2436096" cy="155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b="true" sz="22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 for Hindi and Romanized Hindi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28744" y="6763910"/>
            <a:ext cx="2436096" cy="155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b="true" sz="22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Sarcasm detection for social media text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91536" y="7010056"/>
            <a:ext cx="2436096" cy="116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b="true" sz="22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sentiment monitoring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609615" y="6763910"/>
            <a:ext cx="2436096" cy="155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b="true" sz="22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 (can extend support for multiple languages)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2799" y="197693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77324" y="2641624"/>
            <a:ext cx="13333352" cy="6616676"/>
          </a:xfrm>
          <a:custGeom>
            <a:avLst/>
            <a:gdLst/>
            <a:ahLst/>
            <a:cxnLst/>
            <a:rect r="r" b="b" t="t" l="l"/>
            <a:pathLst>
              <a:path h="6616676" w="13333352">
                <a:moveTo>
                  <a:pt x="0" y="0"/>
                </a:moveTo>
                <a:lnTo>
                  <a:pt x="13333352" y="0"/>
                </a:lnTo>
                <a:lnTo>
                  <a:pt x="13333352" y="6616676"/>
                </a:lnTo>
                <a:lnTo>
                  <a:pt x="0" y="6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DAGfdOmDmXU</dc:identifier>
  <dcterms:modified xsi:type="dcterms:W3CDTF">2011-08-01T06:04:30Z</dcterms:modified>
  <cp:revision>1</cp:revision>
  <dc:title>Sentiment scope</dc:title>
</cp:coreProperties>
</file>